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01" r:id="rId11"/>
    <p:sldId id="319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08" r:id="rId23"/>
    <p:sldId id="310" r:id="rId24"/>
    <p:sldId id="309" r:id="rId25"/>
    <p:sldId id="311" r:id="rId26"/>
    <p:sldId id="312" r:id="rId27"/>
    <p:sldId id="313" r:id="rId28"/>
    <p:sldId id="315" r:id="rId29"/>
    <p:sldId id="317" r:id="rId30"/>
    <p:sldId id="320" r:id="rId31"/>
    <p:sldId id="329" r:id="rId32"/>
    <p:sldId id="33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12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/>
            <a:t>Labelled</a:t>
          </a:r>
          <a:r>
            <a:rPr lang="en-US" dirty="0"/>
            <a:t> Data </a:t>
          </a:r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/>
            <a:t>Extraction of features</a:t>
          </a:r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/>
            <a:t>New Data</a:t>
          </a:r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/>
            <a:t>Algorithm </a:t>
          </a:r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Labelled</a:t>
          </a:r>
          <a:r>
            <a:rPr lang="en-US" sz="2100" kern="1200" dirty="0"/>
            <a:t> Data </a:t>
          </a:r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Extraction of features</a:t>
          </a:r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Learning</a:t>
          </a:r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</a:t>
          </a:r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Data</a:t>
          </a:r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</a:t>
          </a:r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Label</a:t>
          </a:r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>
                <a:ea typeface="ヒラギノ角ゴ ProN W3" charset="0"/>
                <a:cs typeface="ヒラギノ角ゴ ProN W3" charset="0"/>
              </a:rPr>
            </a:b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Introduction to </a:t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>Machine Learning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594D7567-9562-8441-958C-22FCF4FEBC1A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Supervised </a:t>
            </a:r>
          </a:p>
          <a:p>
            <a:pPr lvl="1"/>
            <a:r>
              <a:rPr lang="en-US" sz="2400" dirty="0"/>
              <a:t>The required labels are known</a:t>
            </a:r>
          </a:p>
          <a:p>
            <a:pPr lvl="1"/>
            <a:r>
              <a:rPr lang="en-US" sz="2400" dirty="0"/>
              <a:t>Aiming to find an algorithm that correctly identifies these</a:t>
            </a:r>
          </a:p>
          <a:p>
            <a:pPr lvl="1"/>
            <a:r>
              <a:rPr lang="en-US" sz="2400" dirty="0"/>
              <a:t>Iterative exploration and refinement</a:t>
            </a:r>
          </a:p>
          <a:p>
            <a:pPr lvl="1"/>
            <a:r>
              <a:rPr lang="en-US" sz="2400" dirty="0"/>
              <a:t>Useful for prediction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400" dirty="0"/>
              <a:t>The labels are not known</a:t>
            </a:r>
          </a:p>
          <a:p>
            <a:pPr lvl="1"/>
            <a:r>
              <a:rPr lang="en-US" sz="2400" dirty="0"/>
              <a:t>The system identifies new classifications</a:t>
            </a:r>
          </a:p>
          <a:p>
            <a:pPr lvl="1"/>
            <a:r>
              <a:rPr lang="en-US" sz="2400" dirty="0"/>
              <a:t>Exploring the past, better understanding it</a:t>
            </a:r>
          </a:p>
          <a:p>
            <a:r>
              <a:rPr lang="en-US" dirty="0"/>
              <a:t>Reinforcement</a:t>
            </a:r>
          </a:p>
          <a:p>
            <a:pPr lvl="1"/>
            <a:r>
              <a:rPr lang="en-US" dirty="0"/>
              <a:t>Learning as you go</a:t>
            </a:r>
          </a:p>
          <a:p>
            <a:pPr lvl="1"/>
            <a:r>
              <a:rPr lang="en-US" dirty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vs</a:t>
            </a:r>
            <a:r>
              <a:rPr lang="en-US" dirty="0"/>
              <a:t> Unsupervised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Regression / Prediction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a class into which this sample fits</a:t>
            </a:r>
          </a:p>
          <a:p>
            <a:pPr lvl="1"/>
            <a:r>
              <a:rPr lang="en-US" dirty="0"/>
              <a:t>E.g. look at a picture and decide if it contains a bird</a:t>
            </a:r>
          </a:p>
          <a:p>
            <a:pPr lvl="1"/>
            <a:r>
              <a:rPr lang="en-US" dirty="0"/>
              <a:t>A key part of artificial intelligence</a:t>
            </a:r>
          </a:p>
          <a:p>
            <a:pPr lvl="1"/>
            <a:r>
              <a:rPr lang="en-US" dirty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a model based on previous data</a:t>
            </a:r>
          </a:p>
          <a:p>
            <a:pPr lvl="1"/>
            <a:r>
              <a:rPr lang="en-US" sz="2400" dirty="0"/>
              <a:t>Allows prediction of future state</a:t>
            </a:r>
          </a:p>
          <a:p>
            <a:r>
              <a:rPr lang="en-US" sz="2800" dirty="0"/>
              <a:t>Many statistical techniques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err="1"/>
              <a:t>vs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produces a real number or numbers</a:t>
            </a:r>
          </a:p>
          <a:p>
            <a:pPr lvl="1"/>
            <a:r>
              <a:rPr lang="en-US" dirty="0"/>
              <a:t>i.e. a continuously varying answer or answers</a:t>
            </a:r>
          </a:p>
          <a:p>
            <a:r>
              <a:rPr lang="en-US" dirty="0"/>
              <a:t>Classification identifies a set or element of a set</a:t>
            </a:r>
          </a:p>
          <a:p>
            <a:pPr lvl="1"/>
            <a:r>
              <a:rPr lang="en-US" dirty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 Theorem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P(A|B) is the probability of A given B</a:t>
            </a:r>
          </a:p>
          <a:p>
            <a:r>
              <a:rPr lang="en-US" dirty="0"/>
              <a:t>P(A) is the probability of A without regard to B</a:t>
            </a:r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Naïve Bayes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Definitions and terminology</a:t>
            </a:r>
          </a:p>
          <a:p>
            <a:r>
              <a:rPr lang="en-US" dirty="0"/>
              <a:t>The overall process</a:t>
            </a:r>
          </a:p>
          <a:p>
            <a:r>
              <a:rPr lang="en-US" dirty="0"/>
              <a:t>Main techniques</a:t>
            </a:r>
          </a:p>
          <a:p>
            <a:r>
              <a:rPr lang="en-US" dirty="0"/>
              <a:t>Algorithms and examples</a:t>
            </a:r>
          </a:p>
          <a:p>
            <a:r>
              <a:rPr lang="en-US" dirty="0"/>
              <a:t>Big Data Machine Learning</a:t>
            </a:r>
          </a:p>
          <a:p>
            <a:r>
              <a:rPr lang="en-US" dirty="0"/>
              <a:t>Spark </a:t>
            </a:r>
            <a:r>
              <a:rPr lang="en-US" dirty="0" err="1"/>
              <a:t>MLLib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Tensor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Announced and open sourced in Nov 2015</a:t>
            </a:r>
          </a:p>
          <a:p>
            <a:pPr lvl="1"/>
            <a:r>
              <a:rPr lang="en-US" sz="2000" dirty="0"/>
              <a:t>Strong adoption in the meantime</a:t>
            </a:r>
          </a:p>
          <a:p>
            <a:r>
              <a:rPr lang="en-US" sz="2400" dirty="0"/>
              <a:t>CPU and GPU support with no coding changes</a:t>
            </a:r>
          </a:p>
          <a:p>
            <a:r>
              <a:rPr lang="en-US" sz="2400" dirty="0"/>
              <a:t>Neural networks plus arbitrary </a:t>
            </a:r>
            <a:r>
              <a:rPr lang="en-US" sz="2400" dirty="0" err="1"/>
              <a:t>dataflows</a:t>
            </a:r>
            <a:endParaRPr lang="en-US" sz="2400" dirty="0"/>
          </a:p>
          <a:p>
            <a:r>
              <a:rPr lang="en-US" sz="2400" dirty="0" err="1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MLLib’s</a:t>
            </a:r>
            <a:r>
              <a:rPr lang="en-US" dirty="0"/>
              <a:t>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 items into clusters</a:t>
            </a:r>
          </a:p>
          <a:p>
            <a:pPr lvl="1"/>
            <a:r>
              <a:rPr lang="en-US" dirty="0"/>
              <a:t>Where items in a cluster are more similar to each other than to items in other clusters</a:t>
            </a:r>
          </a:p>
          <a:p>
            <a:r>
              <a:rPr lang="en-US" dirty="0"/>
              <a:t>Basically creating the classifications from the data rather than applying them a priori</a:t>
            </a:r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MLLib’s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 and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</a:t>
            </a:r>
            <a:r>
              <a:rPr lang="en-US" dirty="0"/>
              <a:t> Pipelines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Obviously we can learn more insights with more data</a:t>
            </a:r>
          </a:p>
          <a:p>
            <a:r>
              <a:rPr lang="en-US" dirty="0"/>
              <a:t>Many examples </a:t>
            </a:r>
          </a:p>
          <a:p>
            <a:pPr lvl="1"/>
            <a:r>
              <a:rPr lang="en-US" dirty="0"/>
              <a:t>Netflix competition (2009), Kaggle competitions</a:t>
            </a:r>
          </a:p>
          <a:p>
            <a:pPr lvl="1"/>
            <a:r>
              <a:rPr lang="en-US" dirty="0"/>
              <a:t>Google, Facebook, Twitter </a:t>
            </a:r>
            <a:r>
              <a:rPr lang="en-US" dirty="0" err="1"/>
              <a:t>etc</a:t>
            </a:r>
            <a:r>
              <a:rPr lang="en-US" dirty="0"/>
              <a:t> are all doing big data ML</a:t>
            </a:r>
          </a:p>
          <a:p>
            <a:r>
              <a:rPr lang="en-US" dirty="0"/>
              <a:t>Obviously we want the right algorithms: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Kmeans</a:t>
            </a:r>
            <a:r>
              <a:rPr lang="en-US" dirty="0"/>
              <a:t>++ is a parallelizable version of </a:t>
            </a:r>
            <a:r>
              <a:rPr lang="en-US" dirty="0" err="1"/>
              <a:t>Kmeans</a:t>
            </a:r>
            <a:endParaRPr lang="en-US" dirty="0"/>
          </a:p>
          <a:p>
            <a:r>
              <a:rPr lang="en-US" dirty="0" err="1"/>
              <a:t>MLLib</a:t>
            </a:r>
            <a:r>
              <a:rPr lang="en-US" dirty="0"/>
              <a:t> and Mahout come pre-built with these</a:t>
            </a:r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6CE-2CD1-EC43-AD04-EE59506E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1E3B9-1F8D-3347-8956-F849EF89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733" y="1424668"/>
            <a:ext cx="4233334" cy="4829936"/>
          </a:xfrm>
        </p:spPr>
      </p:pic>
    </p:spTree>
    <p:extLst>
      <p:ext uri="{BB962C8B-B14F-4D97-AF65-F5344CB8AC3E}">
        <p14:creationId xmlns:p14="http://schemas.microsoft.com/office/powerpoint/2010/main" val="268112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1B7E-4C1A-774A-9E22-568A97D4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Amazon </a:t>
            </a:r>
            <a:r>
              <a:rPr lang="en-US" dirty="0" err="1"/>
              <a:t>SageMaker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781A0-1F5D-064B-8F1F-4BE456B0A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867" y="1250794"/>
            <a:ext cx="5000003" cy="4875370"/>
          </a:xfrm>
        </p:spPr>
      </p:pic>
    </p:spTree>
    <p:extLst>
      <p:ext uri="{BB962C8B-B14F-4D97-AF65-F5344CB8AC3E}">
        <p14:creationId xmlns:p14="http://schemas.microsoft.com/office/powerpoint/2010/main" val="269734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Predictive Model Markup Language (PMML)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XML language for sharing models from machine learning</a:t>
            </a:r>
          </a:p>
          <a:p>
            <a:r>
              <a:rPr lang="en-US" dirty="0"/>
              <a:t>Supported by R and other packages</a:t>
            </a:r>
          </a:p>
          <a:p>
            <a:r>
              <a:rPr lang="en-US" dirty="0"/>
              <a:t>Mahout has no support</a:t>
            </a:r>
          </a:p>
          <a:p>
            <a:r>
              <a:rPr lang="en-US" dirty="0"/>
              <a:t>Spark can export but not import</a:t>
            </a:r>
          </a:p>
          <a:p>
            <a:pPr lvl="1"/>
            <a:r>
              <a:rPr lang="en-US" dirty="0"/>
              <a:t>And only from </a:t>
            </a:r>
            <a:r>
              <a:rPr lang="en-US" dirty="0" err="1"/>
              <a:t>Scala</a:t>
            </a:r>
            <a:r>
              <a:rPr lang="en-US" dirty="0"/>
              <a:t>, </a:t>
            </a:r>
            <a:r>
              <a:rPr lang="en-US"/>
              <a:t>not Python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is a powerful way of gaining insight and value from big data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Classification and prediction</a:t>
            </a:r>
          </a:p>
          <a:p>
            <a:pPr lvl="1"/>
            <a:r>
              <a:rPr lang="en-US" dirty="0"/>
              <a:t>Clustering and understanding</a:t>
            </a:r>
          </a:p>
          <a:p>
            <a:r>
              <a:rPr lang="en-US" dirty="0"/>
              <a:t>Many coding and deployment options</a:t>
            </a:r>
          </a:p>
          <a:p>
            <a:r>
              <a:rPr lang="en-US" dirty="0"/>
              <a:t>Built into Spark, </a:t>
            </a:r>
            <a:r>
              <a:rPr lang="en-US" dirty="0" err="1"/>
              <a:t>Hadoop</a:t>
            </a:r>
            <a:r>
              <a:rPr lang="en-US" dirty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Ok that was a circular definition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take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that can </a:t>
            </a:r>
            <a:r>
              <a:rPr lang="en-US" dirty="0" err="1"/>
              <a:t>analyse</a:t>
            </a:r>
            <a:r>
              <a:rPr lang="en-US" dirty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Fraud Detection</a:t>
            </a:r>
          </a:p>
          <a:p>
            <a:pPr lvl="1"/>
            <a:r>
              <a:rPr lang="en-US" sz="1800" dirty="0"/>
              <a:t>Spam emails, fake reviews, credit card fraud</a:t>
            </a:r>
          </a:p>
          <a:p>
            <a:r>
              <a:rPr lang="en-US" sz="2400" dirty="0"/>
              <a:t>Personalization</a:t>
            </a:r>
          </a:p>
          <a:p>
            <a:pPr lvl="1"/>
            <a:r>
              <a:rPr lang="en-US" sz="1800" dirty="0"/>
              <a:t>Recommendations </a:t>
            </a:r>
          </a:p>
          <a:p>
            <a:r>
              <a:rPr lang="en-US" sz="2400" dirty="0"/>
              <a:t>Targeted Marketing</a:t>
            </a:r>
          </a:p>
          <a:p>
            <a:pPr lvl="1"/>
            <a:r>
              <a:rPr lang="en-US" sz="2000" dirty="0"/>
              <a:t>Predictive preferences, cross-selling</a:t>
            </a:r>
          </a:p>
          <a:p>
            <a:r>
              <a:rPr lang="en-US" sz="2400" dirty="0"/>
              <a:t>Content Classification</a:t>
            </a:r>
          </a:p>
          <a:p>
            <a:pPr lvl="1"/>
            <a:r>
              <a:rPr lang="en-US" sz="2000" dirty="0"/>
              <a:t>Document classification, sentiment analysis</a:t>
            </a:r>
          </a:p>
          <a:p>
            <a:r>
              <a:rPr lang="en-US" sz="2400" dirty="0"/>
              <a:t>Customer Support</a:t>
            </a:r>
          </a:p>
          <a:p>
            <a:pPr lvl="1"/>
            <a:r>
              <a:rPr lang="en-US" sz="2000" dirty="0"/>
              <a:t>Social media analysis</a:t>
            </a:r>
            <a:endParaRPr lang="en-US" sz="2400" dirty="0"/>
          </a:p>
          <a:p>
            <a:r>
              <a:rPr lang="en-US" sz="2400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phase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5E98C9-9697-2948-A4D9-60374D88451F}"/>
              </a:ext>
            </a:extLst>
          </p:cNvPr>
          <p:cNvSpPr txBox="1"/>
          <p:nvPr/>
        </p:nvSpPr>
        <p:spPr>
          <a:xfrm>
            <a:off x="2177424" y="1232972"/>
            <a:ext cx="569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</a:t>
            </a:r>
            <a:r>
              <a:rPr lang="en-US" b="1" dirty="0"/>
              <a:t>encode</a:t>
            </a:r>
            <a:r>
              <a:rPr lang="en-US" dirty="0"/>
              <a:t> phase or </a:t>
            </a:r>
            <a:r>
              <a:rPr lang="en-US" b="1" dirty="0"/>
              <a:t>training</a:t>
            </a:r>
            <a:r>
              <a:rPr lang="en-US" dirty="0"/>
              <a:t> phase or </a:t>
            </a:r>
            <a:r>
              <a:rPr lang="en-US" b="1" dirty="0"/>
              <a:t>model fitting</a:t>
            </a:r>
            <a:r>
              <a:rPr lang="en-US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phase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DF87BB-B33A-C24A-B9DB-8296836F2F93}"/>
              </a:ext>
            </a:extLst>
          </p:cNvPr>
          <p:cNvSpPr txBox="1"/>
          <p:nvPr/>
        </p:nvSpPr>
        <p:spPr>
          <a:xfrm>
            <a:off x="2387599" y="1232972"/>
            <a:ext cx="535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</a:t>
            </a:r>
            <a:r>
              <a:rPr lang="en-US" b="1" dirty="0"/>
              <a:t>decode</a:t>
            </a:r>
            <a:r>
              <a:rPr lang="en-US" dirty="0"/>
              <a:t> phase or </a:t>
            </a:r>
            <a:r>
              <a:rPr lang="en-US" b="1" dirty="0"/>
              <a:t>testing</a:t>
            </a:r>
            <a:r>
              <a:rPr lang="en-US" dirty="0"/>
              <a:t> phase or </a:t>
            </a:r>
            <a:r>
              <a:rPr lang="en-US" b="1" dirty="0"/>
              <a:t>predicting</a:t>
            </a:r>
            <a:r>
              <a:rPr lang="en-US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Sample</a:t>
            </a:r>
          </a:p>
          <a:p>
            <a:pPr lvl="1"/>
            <a:r>
              <a:rPr lang="en-US" dirty="0"/>
              <a:t>Some incoming data to be </a:t>
            </a:r>
            <a:r>
              <a:rPr lang="en-US" dirty="0" err="1"/>
              <a:t>analysed</a:t>
            </a:r>
            <a:endParaRPr lang="en-US" dirty="0"/>
          </a:p>
          <a:p>
            <a:pPr lvl="1"/>
            <a:r>
              <a:rPr lang="en-US" dirty="0"/>
              <a:t>E.g. a JPG picture</a:t>
            </a:r>
          </a:p>
          <a:p>
            <a:r>
              <a:rPr lang="en-US" dirty="0"/>
              <a:t>Feature</a:t>
            </a:r>
          </a:p>
          <a:p>
            <a:pPr lvl="1"/>
            <a:r>
              <a:rPr lang="en-US" dirty="0"/>
              <a:t>Some quantifiable data from the sample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colour</a:t>
            </a:r>
            <a:r>
              <a:rPr lang="en-US" dirty="0"/>
              <a:t>, height, width, pixel data,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Label </a:t>
            </a:r>
          </a:p>
          <a:p>
            <a:pPr lvl="1"/>
            <a:r>
              <a:rPr lang="en-US" dirty="0"/>
              <a:t>Some useful information about the sample that we wish to </a:t>
            </a:r>
            <a:r>
              <a:rPr lang="en-US" dirty="0" err="1"/>
              <a:t>categorise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E.g. looking at a picture this is a person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The output of some learning algorithm </a:t>
            </a:r>
          </a:p>
          <a:p>
            <a:pPr lvl="1"/>
            <a:r>
              <a:rPr lang="en-US" dirty="0"/>
              <a:t>The parameterization of an algorithm that can be run against new data</a:t>
            </a:r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703</Words>
  <Application>Microsoft Macintosh PowerPoint</Application>
  <PresentationFormat>On-screen Show (4:3)</PresentationFormat>
  <Paragraphs>146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Montserrat</vt:lpstr>
      <vt:lpstr>Office Theme</vt:lpstr>
      <vt:lpstr>Big Data Engineering  Introduction to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Types of learning</vt:lpstr>
      <vt:lpstr>Supervised vs Unsupervised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Spark MLLib Pipelines</vt:lpstr>
      <vt:lpstr>Big Data ML</vt:lpstr>
      <vt:lpstr>Amazon Machine Learning</vt:lpstr>
      <vt:lpstr>Amazon SageMaker</vt:lpstr>
      <vt:lpstr>Benefits of Amazon SageMaker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462</cp:revision>
  <dcterms:created xsi:type="dcterms:W3CDTF">2012-03-07T10:41:54Z</dcterms:created>
  <dcterms:modified xsi:type="dcterms:W3CDTF">2020-02-27T21:26:17Z</dcterms:modified>
</cp:coreProperties>
</file>